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9A73611-8A0B-45FB-9777-84B1D3D50B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0CC7299-5227-4CE1-9B19-0B71E4D0CA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Banking 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Personal Finance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Banking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24/7 with secure connections</a:t>
            </a:r>
          </a:p>
          <a:p>
            <a:r>
              <a:rPr lang="en-US" dirty="0" smtClean="0"/>
              <a:t>Pay bills</a:t>
            </a:r>
          </a:p>
          <a:p>
            <a:r>
              <a:rPr lang="en-US" dirty="0" smtClean="0"/>
              <a:t>Transfer funds</a:t>
            </a:r>
          </a:p>
          <a:p>
            <a:r>
              <a:rPr lang="en-US" dirty="0" smtClean="0"/>
              <a:t>Check account balance</a:t>
            </a:r>
          </a:p>
          <a:p>
            <a:r>
              <a:rPr lang="en-US" dirty="0" smtClean="0"/>
              <a:t>Requires a user name and password</a:t>
            </a:r>
          </a:p>
          <a:p>
            <a:r>
              <a:rPr lang="en-US" dirty="0" smtClean="0"/>
              <a:t>All bank transactions are included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Endorsing a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signature on the back of the check instructing the bank as to how the check may be cashed</a:t>
            </a:r>
          </a:p>
          <a:p>
            <a:pPr lvl="1"/>
            <a:r>
              <a:rPr lang="en-US" dirty="0" smtClean="0"/>
              <a:t>Blank endorsement allows you to cash or deposit a check made out to you</a:t>
            </a:r>
          </a:p>
          <a:p>
            <a:pPr lvl="1"/>
            <a:r>
              <a:rPr lang="en-US" dirty="0" smtClean="0"/>
              <a:t>Restrictive endorsement, e.g. for deposit purposes only</a:t>
            </a:r>
          </a:p>
          <a:p>
            <a:pPr lvl="1"/>
            <a:r>
              <a:rPr lang="en-US" dirty="0" smtClean="0"/>
              <a:t>Special endorsement allows you to transfer the check to another person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Check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13942" t="53106" r="28526" b="12625"/>
          <a:stretch>
            <a:fillRect/>
          </a:stretch>
        </p:blipFill>
        <p:spPr bwMode="auto">
          <a:xfrm>
            <a:off x="990600" y="1219200"/>
            <a:ext cx="7014301" cy="3342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4572000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Be sure you have enough money in your account to cover the check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Record the number, date, payee and amount in your check register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Subtract the amount of the check from the balance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a Check Register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2" y="1600200"/>
          <a:ext cx="7924797" cy="2338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8"/>
                <a:gridCol w="685800"/>
                <a:gridCol w="2037709"/>
                <a:gridCol w="890427"/>
                <a:gridCol w="577064"/>
                <a:gridCol w="847618"/>
                <a:gridCol w="478715"/>
                <a:gridCol w="767882"/>
                <a:gridCol w="801384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Check #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Date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TRANSACTION DESCRIPTON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WITHDRAWAL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DEPOSIT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BALANCE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3/1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Deposit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250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250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3/7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CD Sales, CDs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220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3/8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A. J. </a:t>
                      </a:r>
                      <a:r>
                        <a:rPr lang="en-US" sz="2400" dirty="0" err="1">
                          <a:latin typeface="Calibri"/>
                          <a:ea typeface="Calibri"/>
                          <a:cs typeface="Times New Roman"/>
                        </a:rPr>
                        <a:t>Vitullo</a:t>
                      </a: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 Co.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sweaters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170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4343400"/>
            <a:ext cx="784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Keep a check register even if when making all </a:t>
            </a:r>
            <a:br>
              <a:rPr lang="en-US" sz="2800" dirty="0" smtClean="0"/>
            </a:br>
            <a:r>
              <a:rPr lang="en-US" sz="2800" dirty="0" smtClean="0"/>
              <a:t>  transactions via an ATM machine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All withdrawals and deposits should be recorded  </a:t>
            </a:r>
            <a:br>
              <a:rPr lang="en-US" sz="2800" dirty="0" smtClean="0"/>
            </a:br>
            <a:r>
              <a:rPr lang="en-US" sz="2800" dirty="0" smtClean="0"/>
              <a:t>  and the balance calculated after each transaction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Answer </a:t>
            </a:r>
            <a:r>
              <a:rPr lang="en-US" dirty="0" smtClean="0"/>
              <a:t>questions on page 67 in Exercise 9.2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Financial Institutions?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 common Financial Institutions</a:t>
            </a:r>
          </a:p>
          <a:p>
            <a:r>
              <a:rPr lang="en-US" dirty="0" smtClean="0"/>
              <a:t>Commercial banks</a:t>
            </a:r>
          </a:p>
          <a:p>
            <a:r>
              <a:rPr lang="en-US" dirty="0" smtClean="0"/>
              <a:t>Savings and loan associations (S&amp;Ls)</a:t>
            </a:r>
          </a:p>
          <a:p>
            <a:r>
              <a:rPr lang="en-US" dirty="0" smtClean="0"/>
              <a:t>Credit Unions</a:t>
            </a:r>
          </a:p>
          <a:p>
            <a:r>
              <a:rPr lang="en-US" dirty="0" smtClean="0"/>
              <a:t>Brokerage Firms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Deposit Services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Checking Accounts</a:t>
            </a:r>
          </a:p>
          <a:p>
            <a:r>
              <a:rPr lang="en-US" dirty="0" smtClean="0"/>
              <a:t>Savings accounts and certificates of deposit (CDs)</a:t>
            </a:r>
          </a:p>
          <a:p>
            <a:r>
              <a:rPr lang="en-US" dirty="0" smtClean="0"/>
              <a:t>Automated teller machines (ATMs)</a:t>
            </a:r>
          </a:p>
          <a:p>
            <a:r>
              <a:rPr lang="en-US" dirty="0" smtClean="0"/>
              <a:t>Direct deposits and automated withdrawals</a:t>
            </a:r>
          </a:p>
          <a:p>
            <a:r>
              <a:rPr lang="en-US" dirty="0" smtClean="0"/>
              <a:t>Online banking</a:t>
            </a:r>
          </a:p>
          <a:p>
            <a:r>
              <a:rPr lang="en-US" dirty="0" smtClean="0"/>
              <a:t>Deposit insurance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Credit cards</a:t>
            </a:r>
          </a:p>
          <a:p>
            <a:r>
              <a:rPr lang="en-US" dirty="0" smtClean="0"/>
              <a:t>Installment loans and credit lines</a:t>
            </a:r>
          </a:p>
          <a:p>
            <a:r>
              <a:rPr lang="en-US" dirty="0" smtClean="0"/>
              <a:t>Mortgages</a:t>
            </a:r>
          </a:p>
          <a:p>
            <a:r>
              <a:rPr lang="en-US" dirty="0" smtClean="0"/>
              <a:t>Home equity loans</a:t>
            </a:r>
          </a:p>
          <a:p>
            <a:r>
              <a:rPr lang="en-US" dirty="0" smtClean="0"/>
              <a:t>Student loans</a:t>
            </a:r>
          </a:p>
          <a:p>
            <a:r>
              <a:rPr lang="en-US" dirty="0" smtClean="0"/>
              <a:t>Small business loans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Investment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Retirement accounts (IRAs, SEPs, KEOGHs)</a:t>
            </a:r>
          </a:p>
          <a:p>
            <a:r>
              <a:rPr lang="en-US" dirty="0" smtClean="0"/>
              <a:t>Stocks, bonds, and mutual funds</a:t>
            </a:r>
          </a:p>
          <a:p>
            <a:endParaRPr lang="en-US" dirty="0"/>
          </a:p>
          <a:p>
            <a:r>
              <a:rPr lang="en-US" dirty="0" smtClean="0"/>
              <a:t>Answer questions a – e on page 63 of Exercise 9.1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Checking Out Checking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Choosing a checking account</a:t>
            </a:r>
          </a:p>
          <a:p>
            <a:pPr lvl="1"/>
            <a:r>
              <a:rPr lang="en-US" dirty="0" smtClean="0"/>
              <a:t>Special account</a:t>
            </a:r>
          </a:p>
          <a:p>
            <a:pPr lvl="1"/>
            <a:r>
              <a:rPr lang="en-US" dirty="0" smtClean="0"/>
              <a:t>Standard account</a:t>
            </a:r>
          </a:p>
          <a:p>
            <a:pPr lvl="1"/>
            <a:r>
              <a:rPr lang="en-US" dirty="0" smtClean="0"/>
              <a:t>Interest-bearing account</a:t>
            </a:r>
          </a:p>
          <a:p>
            <a:r>
              <a:rPr lang="en-US" dirty="0" smtClean="0"/>
              <a:t>Opening a checking account</a:t>
            </a:r>
          </a:p>
          <a:p>
            <a:pPr lvl="1"/>
            <a:r>
              <a:rPr lang="en-US" dirty="0" smtClean="0"/>
              <a:t>Identification</a:t>
            </a:r>
          </a:p>
          <a:p>
            <a:pPr lvl="1"/>
            <a:r>
              <a:rPr lang="en-US" dirty="0" smtClean="0"/>
              <a:t>Choose type</a:t>
            </a:r>
          </a:p>
          <a:p>
            <a:pPr lvl="1"/>
            <a:r>
              <a:rPr lang="en-US" dirty="0" smtClean="0"/>
              <a:t>Signature card</a:t>
            </a:r>
          </a:p>
          <a:p>
            <a:pPr lvl="1"/>
            <a:r>
              <a:rPr lang="en-US" dirty="0" smtClean="0"/>
              <a:t>Deposit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Checking Out Checking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Making a deposit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11859" t="36072" r="29968" b="27054"/>
          <a:stretch>
            <a:fillRect/>
          </a:stretch>
        </p:blipFill>
        <p:spPr bwMode="auto">
          <a:xfrm>
            <a:off x="838200" y="2895600"/>
            <a:ext cx="7092452" cy="359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 And Debit Cards</a:t>
            </a:r>
            <a:endParaRPr lang="en-US" dirty="0"/>
          </a:p>
        </p:txBody>
      </p:sp>
      <p:pic>
        <p:nvPicPr>
          <p:cNvPr id="7" name="Content Placeholder 6" descr="DEBItCA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362200"/>
            <a:ext cx="2688336" cy="1673352"/>
          </a:xfrm>
        </p:spPr>
      </p:pic>
      <p:sp>
        <p:nvSpPr>
          <p:cNvPr id="5" name="TextBox 4"/>
          <p:cNvSpPr txBox="1"/>
          <p:nvPr/>
        </p:nvSpPr>
        <p:spPr>
          <a:xfrm>
            <a:off x="3581400" y="1905000"/>
            <a:ext cx="4648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ATM machines are convenient to use to </a:t>
            </a:r>
            <a:br>
              <a:rPr lang="en-US" dirty="0" smtClean="0"/>
            </a:br>
            <a:r>
              <a:rPr lang="en-US" dirty="0" smtClean="0"/>
              <a:t>  deposit or withdraw funds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Need an ATM card and</a:t>
            </a:r>
            <a:r>
              <a:rPr lang="en-US" dirty="0" smtClean="0"/>
              <a:t> PIN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Charge to use ATM if ATM is not your bank’s </a:t>
            </a:r>
            <a:br>
              <a:rPr lang="en-US" dirty="0" smtClean="0"/>
            </a:br>
            <a:r>
              <a:rPr lang="en-US" dirty="0" smtClean="0"/>
              <a:t>  ATM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ATM cards are often debit cards as well and </a:t>
            </a:r>
            <a:br>
              <a:rPr lang="en-US" dirty="0" smtClean="0"/>
            </a:br>
            <a:r>
              <a:rPr lang="en-US" dirty="0" smtClean="0"/>
              <a:t>  can be used to make purchases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Debit card allows you to make purchases and </a:t>
            </a:r>
            <a:br>
              <a:rPr lang="en-US" dirty="0" smtClean="0"/>
            </a:br>
            <a:r>
              <a:rPr lang="en-US" dirty="0" smtClean="0"/>
              <a:t>  have the money withdrawn directly from  </a:t>
            </a:r>
            <a:br>
              <a:rPr lang="en-US" dirty="0" smtClean="0"/>
            </a:br>
            <a:r>
              <a:rPr lang="en-US" dirty="0" smtClean="0"/>
              <a:t>  your bank account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 Banking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Bill paying, transferring funds between accounts, account information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65</TotalTime>
  <Words>332</Words>
  <Application>Microsoft Office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Banking Basics</vt:lpstr>
      <vt:lpstr>What Are Financial Institutions?</vt:lpstr>
      <vt:lpstr>Deposit Services </vt:lpstr>
      <vt:lpstr>Credit Services</vt:lpstr>
      <vt:lpstr>Investment Services</vt:lpstr>
      <vt:lpstr>Checking Out Checking Accounts</vt:lpstr>
      <vt:lpstr>Checking Out Checking Accounts</vt:lpstr>
      <vt:lpstr>ATM And Debit Cards</vt:lpstr>
      <vt:lpstr>Phone Banking</vt:lpstr>
      <vt:lpstr>Online Banking</vt:lpstr>
      <vt:lpstr>Endorsing a Check</vt:lpstr>
      <vt:lpstr>Writing a Check</vt:lpstr>
      <vt:lpstr>Keep a Check Register</vt:lpstr>
      <vt:lpstr>Questions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Banking Basics</dc:title>
  <dc:creator>NHBOE</dc:creator>
  <cp:lastModifiedBy>NHBOE</cp:lastModifiedBy>
  <cp:revision>7</cp:revision>
  <dcterms:created xsi:type="dcterms:W3CDTF">2012-11-21T17:42:46Z</dcterms:created>
  <dcterms:modified xsi:type="dcterms:W3CDTF">2012-11-21T18:47:56Z</dcterms:modified>
</cp:coreProperties>
</file>